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sldIdLst>
    <p:sldId id="256" r:id="rId2"/>
    <p:sldId id="260" r:id="rId3"/>
    <p:sldId id="272" r:id="rId4"/>
    <p:sldId id="257" r:id="rId5"/>
    <p:sldId id="274" r:id="rId6"/>
    <p:sldId id="269" r:id="rId7"/>
    <p:sldId id="270" r:id="rId8"/>
    <p:sldId id="271" r:id="rId9"/>
    <p:sldId id="258" r:id="rId10"/>
    <p:sldId id="262" r:id="rId11"/>
    <p:sldId id="264" r:id="rId12"/>
    <p:sldId id="263" r:id="rId13"/>
    <p:sldId id="265" r:id="rId14"/>
    <p:sldId id="266" r:id="rId15"/>
    <p:sldId id="267" r:id="rId16"/>
    <p:sldId id="268" r:id="rId17"/>
    <p:sldId id="275" r:id="rId18"/>
    <p:sldId id="276" r:id="rId19"/>
    <p:sldId id="273"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2" d="100"/>
          <a:sy n="102" d="100"/>
        </p:scale>
        <p:origin x="-24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59C2FC0-4E46-4BEF-B155-76184AB2D226}" type="datetimeFigureOut">
              <a:rPr lang="en-US" smtClean="0"/>
              <a:pPr/>
              <a:t>6/7/2011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44EE402-BE68-4439-A256-9A9787B59C0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44EE402-BE68-4439-A256-9A9787B59C08}" type="slidenum">
              <a:rPr lang="en-US" smtClean="0"/>
              <a:pPr/>
              <a:t>15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CB97FCEA-270F-44EE-A81F-3A61D2564281}" type="datetimeFigureOut">
              <a:rPr lang="en-US" smtClean="0"/>
              <a:pPr/>
              <a:t>6/7/2011</a:t>
            </a:fld>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CF0672A3-0C64-4E72-AF2A-5FCB04E16713}" type="slidenum">
              <a:rPr lang="en-US" smtClean="0"/>
              <a:pPr/>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B97FCEA-270F-44EE-A81F-3A61D2564281}" type="datetimeFigureOut">
              <a:rPr lang="en-US" smtClean="0"/>
              <a:pPr/>
              <a:t>6/7/2011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F0672A3-0C64-4E72-AF2A-5FCB04E1671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B97FCEA-270F-44EE-A81F-3A61D2564281}" type="datetimeFigureOut">
              <a:rPr lang="en-US" smtClean="0"/>
              <a:pPr/>
              <a:t>6/7/2011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F0672A3-0C64-4E72-AF2A-5FCB04E1671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B97FCEA-270F-44EE-A81F-3A61D2564281}" type="datetimeFigureOut">
              <a:rPr lang="en-US" smtClean="0"/>
              <a:pPr/>
              <a:t>6/7/2011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F0672A3-0C64-4E72-AF2A-5FCB04E1671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CB97FCEA-270F-44EE-A81F-3A61D2564281}" type="datetimeFigureOut">
              <a:rPr lang="en-US" smtClean="0"/>
              <a:pPr/>
              <a:t>6/7/2011</a:t>
            </a:fld>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CF0672A3-0C64-4E72-AF2A-5FCB04E16713}" type="slidenum">
              <a:rPr lang="en-US" smtClean="0"/>
              <a:pPr/>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B97FCEA-270F-44EE-A81F-3A61D2564281}" type="datetimeFigureOut">
              <a:rPr lang="en-US" smtClean="0"/>
              <a:pPr/>
              <a:t>6/7/2011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a:xfrm>
            <a:off x="8641080" y="6514568"/>
            <a:ext cx="464288" cy="274320"/>
          </a:xfrm>
        </p:spPr>
        <p:txBody>
          <a:bodyPr/>
          <a:lstStyle>
            <a:extLst/>
          </a:lstStyle>
          <a:p>
            <a:fld id="{CF0672A3-0C64-4E72-AF2A-5FCB04E16713}" type="slidenum">
              <a:rPr lang="en-US" smtClean="0"/>
              <a:pPr/>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CB97FCEA-270F-44EE-A81F-3A61D2564281}" type="datetimeFigureOut">
              <a:rPr lang="en-US" smtClean="0"/>
              <a:pPr/>
              <a:t>6/7/2011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a:xfrm>
            <a:off x="8641080" y="6514568"/>
            <a:ext cx="464288" cy="274320"/>
          </a:xfrm>
        </p:spPr>
        <p:txBody>
          <a:bodyPr/>
          <a:lstStyle>
            <a:extLst/>
          </a:lstStyle>
          <a:p>
            <a:fld id="{CF0672A3-0C64-4E72-AF2A-5FCB04E1671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CB97FCEA-270F-44EE-A81F-3A61D2564281}" type="datetimeFigureOut">
              <a:rPr lang="en-US" smtClean="0"/>
              <a:pPr/>
              <a:t>6/7/2011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CF0672A3-0C64-4E72-AF2A-5FCB04E16713}" type="slidenum">
              <a:rPr lang="en-US" smtClean="0"/>
              <a:pPr/>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CB97FCEA-270F-44EE-A81F-3A61D2564281}" type="datetimeFigureOut">
              <a:rPr lang="en-US" smtClean="0"/>
              <a:pPr/>
              <a:t>6/7/2011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CF0672A3-0C64-4E72-AF2A-5FCB04E1671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CB97FCEA-270F-44EE-A81F-3A61D2564281}" type="datetimeFigureOut">
              <a:rPr lang="en-US" smtClean="0"/>
              <a:pPr/>
              <a:t>6/7/2011</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CF0672A3-0C64-4E72-AF2A-5FCB04E16713}" type="slidenum">
              <a:rPr lang="en-US" smtClean="0"/>
              <a:pPr/>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CB97FCEA-270F-44EE-A81F-3A61D2564281}" type="datetimeFigureOut">
              <a:rPr lang="en-US" smtClean="0"/>
              <a:pPr/>
              <a:t>6/7/2011</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CF0672A3-0C64-4E72-AF2A-5FCB04E16713}" type="slidenum">
              <a:rPr lang="en-US" smtClean="0"/>
              <a:pPr/>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CB97FCEA-270F-44EE-A81F-3A61D2564281}" type="datetimeFigureOut">
              <a:rPr lang="en-US" smtClean="0"/>
              <a:pPr/>
              <a:t>6/7/2011</a:t>
            </a:fld>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CF0672A3-0C64-4E72-AF2A-5FCB04E16713}" type="slidenum">
              <a:rPr lang="en-US" smtClean="0"/>
              <a:pPr/>
              <a:t>‹#›</a:t>
            </a:fld>
            <a:endParaRPr lang="en-US"/>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School Lunch Choices</a:t>
            </a:r>
            <a:endParaRPr lang="en-US" dirty="0"/>
          </a:p>
        </p:txBody>
      </p:sp>
      <p:sp>
        <p:nvSpPr>
          <p:cNvPr id="3" name="Subtitle 2"/>
          <p:cNvSpPr>
            <a:spLocks noGrp="1"/>
          </p:cNvSpPr>
          <p:nvPr>
            <p:ph type="subTitle" idx="1"/>
          </p:nvPr>
        </p:nvSpPr>
        <p:spPr>
          <a:xfrm>
            <a:off x="1066800" y="2819400"/>
            <a:ext cx="7627034" cy="1752600"/>
          </a:xfrm>
        </p:spPr>
        <p:txBody>
          <a:bodyPr/>
          <a:lstStyle/>
          <a:p>
            <a:r>
              <a:rPr lang="en-US" dirty="0" smtClean="0"/>
              <a:t>Justin Lee, </a:t>
            </a:r>
            <a:r>
              <a:rPr lang="en-US" dirty="0" err="1" smtClean="0"/>
              <a:t>Sagar</a:t>
            </a:r>
            <a:r>
              <a:rPr lang="en-US" dirty="0" smtClean="0"/>
              <a:t> Patel, Kyle Knight</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fontScale="90000"/>
          </a:bodyPr>
          <a:lstStyle/>
          <a:p>
            <a:r>
              <a:rPr lang="en-US" dirty="0" smtClean="0"/>
              <a:t>Confidence Interval of Average Transaction Total </a:t>
            </a:r>
            <a:endParaRPr lang="en-US" dirty="0"/>
          </a:p>
        </p:txBody>
      </p:sp>
      <p:graphicFrame>
        <p:nvGraphicFramePr>
          <p:cNvPr id="19458" name="Object 2"/>
          <p:cNvGraphicFramePr>
            <a:graphicFrameLocks noChangeAspect="1"/>
          </p:cNvGraphicFramePr>
          <p:nvPr>
            <p:ph idx="1"/>
          </p:nvPr>
        </p:nvGraphicFramePr>
        <p:xfrm>
          <a:off x="990600" y="1752600"/>
          <a:ext cx="2161309" cy="1485900"/>
        </p:xfrm>
        <a:graphic>
          <a:graphicData uri="http://schemas.openxmlformats.org/presentationml/2006/ole">
            <p:oleObj spid="_x0000_s19458" name="Equation" r:id="rId3" imgW="609480" imgH="419040" progId="">
              <p:embed/>
            </p:oleObj>
          </a:graphicData>
        </a:graphic>
      </p:graphicFrame>
      <p:sp>
        <p:nvSpPr>
          <p:cNvPr id="5" name="TextBox 4"/>
          <p:cNvSpPr txBox="1"/>
          <p:nvPr/>
        </p:nvSpPr>
        <p:spPr>
          <a:xfrm>
            <a:off x="762000" y="3276600"/>
            <a:ext cx="7467600" cy="3631763"/>
          </a:xfrm>
          <a:prstGeom prst="rect">
            <a:avLst/>
          </a:prstGeom>
          <a:noFill/>
        </p:spPr>
        <p:txBody>
          <a:bodyPr wrap="square" rtlCol="0">
            <a:spAutoFit/>
          </a:bodyPr>
          <a:lstStyle/>
          <a:p>
            <a:r>
              <a:rPr lang="en-US" sz="3200" dirty="0" smtClean="0"/>
              <a:t>3.09436 ± t*(1.19743/11.5326)</a:t>
            </a:r>
          </a:p>
          <a:p>
            <a:endParaRPr lang="en-US" dirty="0" smtClean="0"/>
          </a:p>
          <a:p>
            <a:endParaRPr lang="en-US" sz="3600" dirty="0" smtClean="0"/>
          </a:p>
          <a:p>
            <a:r>
              <a:rPr lang="en-US" sz="3600" dirty="0" smtClean="0"/>
              <a:t>(2.889, 3.2997)</a:t>
            </a:r>
          </a:p>
          <a:p>
            <a:endParaRPr lang="en-US" sz="3600" dirty="0" smtClean="0"/>
          </a:p>
          <a:p>
            <a:r>
              <a:rPr lang="en-US" dirty="0" smtClean="0"/>
              <a:t>We are 95% confident that the average amount spent on school lunches by CB South students is between $2.89 and $3.30.  </a:t>
            </a:r>
          </a:p>
          <a:p>
            <a:endParaRPr lang="en-US" sz="3600" dirty="0"/>
          </a:p>
        </p:txBody>
      </p:sp>
      <p:sp>
        <p:nvSpPr>
          <p:cNvPr id="6" name="TextBox 5"/>
          <p:cNvSpPr txBox="1"/>
          <p:nvPr/>
        </p:nvSpPr>
        <p:spPr>
          <a:xfrm>
            <a:off x="4648200" y="1828800"/>
            <a:ext cx="2819400" cy="1200329"/>
          </a:xfrm>
          <a:prstGeom prst="rect">
            <a:avLst/>
          </a:prstGeom>
          <a:noFill/>
        </p:spPr>
        <p:txBody>
          <a:bodyPr wrap="square" rtlCol="0">
            <a:spAutoFit/>
          </a:bodyPr>
          <a:lstStyle/>
          <a:p>
            <a:r>
              <a:rPr lang="en-US" sz="2400" dirty="0" smtClean="0"/>
              <a:t>n=133 </a:t>
            </a:r>
          </a:p>
          <a:p>
            <a:r>
              <a:rPr lang="en-US" sz="2400" dirty="0" smtClean="0"/>
              <a:t>Confidence=95%</a:t>
            </a:r>
            <a:r>
              <a:rPr lang="en-US" sz="2400" dirty="0" smtClean="0">
                <a:sym typeface="Wingdings 3"/>
              </a:rPr>
              <a:t></a:t>
            </a:r>
            <a:endParaRPr lang="en-US" sz="2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rmAutofit fontScale="90000"/>
          </a:bodyPr>
          <a:lstStyle/>
          <a:p>
            <a:r>
              <a:rPr lang="en-US" dirty="0" smtClean="0"/>
              <a:t>Interval of Proportion of Students Who Buy Fries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Conditions:</a:t>
            </a:r>
          </a:p>
          <a:p>
            <a:endParaRPr lang="en-US" dirty="0" smtClean="0"/>
          </a:p>
          <a:p>
            <a:pPr lvl="0"/>
            <a:r>
              <a:rPr lang="en-US" dirty="0" smtClean="0"/>
              <a:t>SRS: </a:t>
            </a:r>
            <a:r>
              <a:rPr lang="en-US" sz="2000" dirty="0" smtClean="0"/>
              <a:t>Systematic random sample assumed to be representative.</a:t>
            </a:r>
          </a:p>
          <a:p>
            <a:pPr lvl="0">
              <a:buNone/>
            </a:pPr>
            <a:endParaRPr lang="en-US" dirty="0" smtClean="0"/>
          </a:p>
          <a:p>
            <a:r>
              <a:rPr lang="en-US" sz="2800" dirty="0" err="1" smtClean="0"/>
              <a:t>np</a:t>
            </a:r>
            <a:r>
              <a:rPr lang="en-US" sz="2800" dirty="0" smtClean="0"/>
              <a:t> ̂ and </a:t>
            </a:r>
            <a:r>
              <a:rPr lang="en-US" sz="2800" dirty="0" err="1" smtClean="0"/>
              <a:t>nq</a:t>
            </a:r>
            <a:r>
              <a:rPr lang="en-US" sz="2800" dirty="0" smtClean="0"/>
              <a:t> ̂</a:t>
            </a:r>
            <a:r>
              <a:rPr lang="en-US" sz="2800" u="sng" dirty="0" smtClean="0"/>
              <a:t> &gt;</a:t>
            </a:r>
            <a:r>
              <a:rPr lang="en-US" sz="2800" dirty="0" smtClean="0"/>
              <a:t>10:</a:t>
            </a:r>
          </a:p>
          <a:p>
            <a:r>
              <a:rPr lang="en-US" sz="2000" dirty="0" smtClean="0"/>
              <a:t>133(.60902)=80</a:t>
            </a:r>
            <a:r>
              <a:rPr lang="en-US" sz="2000" u="sng" dirty="0" smtClean="0"/>
              <a:t> &gt;</a:t>
            </a:r>
            <a:r>
              <a:rPr lang="en-US" sz="2000" dirty="0" smtClean="0"/>
              <a:t>10  133(.39098)=52</a:t>
            </a:r>
            <a:r>
              <a:rPr lang="en-US" sz="2000" u="sng" dirty="0" smtClean="0"/>
              <a:t> &gt;</a:t>
            </a:r>
            <a:r>
              <a:rPr lang="en-US" sz="2000" dirty="0" smtClean="0"/>
              <a:t>10 </a:t>
            </a:r>
          </a:p>
          <a:p>
            <a:pPr lvl="0"/>
            <a:endParaRPr lang="en-US" dirty="0" smtClean="0"/>
          </a:p>
          <a:p>
            <a:pPr lvl="0"/>
            <a:endParaRPr lang="en-US" dirty="0" smtClean="0"/>
          </a:p>
          <a:p>
            <a:r>
              <a:rPr lang="en-US" dirty="0" smtClean="0"/>
              <a:t>Population ≥ 10n:  </a:t>
            </a:r>
            <a:r>
              <a:rPr lang="en-US" sz="2000" dirty="0" smtClean="0"/>
              <a:t>All students that buy lunch </a:t>
            </a:r>
            <a:r>
              <a:rPr lang="en-US" sz="2000" dirty="0" smtClean="0"/>
              <a:t>at CB South are </a:t>
            </a:r>
            <a:r>
              <a:rPr lang="en-US" sz="2000" dirty="0" smtClean="0"/>
              <a:t>≥ 1,330</a:t>
            </a:r>
          </a:p>
          <a:p>
            <a:endParaRPr lang="en-US" dirty="0" smtClean="0"/>
          </a:p>
          <a:p>
            <a:r>
              <a:rPr lang="en-US" dirty="0" smtClean="0"/>
              <a:t>Conditions met for normal distribution 1 prop z interval. </a:t>
            </a:r>
          </a:p>
        </p:txBody>
      </p:sp>
      <p:sp>
        <p:nvSpPr>
          <p:cNvPr id="368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686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687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687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6874"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6876"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Interval of Proportion of Students Who Buy Fries</a:t>
            </a:r>
            <a:endParaRPr lang="en-US" dirty="0"/>
          </a:p>
        </p:txBody>
      </p:sp>
      <p:graphicFrame>
        <p:nvGraphicFramePr>
          <p:cNvPr id="20482" name="Object 2"/>
          <p:cNvGraphicFramePr>
            <a:graphicFrameLocks noChangeAspect="1"/>
          </p:cNvGraphicFramePr>
          <p:nvPr/>
        </p:nvGraphicFramePr>
        <p:xfrm>
          <a:off x="914400" y="1600200"/>
          <a:ext cx="3352800" cy="1414824"/>
        </p:xfrm>
        <a:graphic>
          <a:graphicData uri="http://schemas.openxmlformats.org/presentationml/2006/ole">
            <p:oleObj spid="_x0000_s20482" name="Equation" r:id="rId3" imgW="1054080" imgH="444240" progId="Equation.3">
              <p:embed/>
            </p:oleObj>
          </a:graphicData>
        </a:graphic>
      </p:graphicFrame>
      <p:sp>
        <p:nvSpPr>
          <p:cNvPr id="6" name="TextBox 5"/>
          <p:cNvSpPr txBox="1"/>
          <p:nvPr/>
        </p:nvSpPr>
        <p:spPr>
          <a:xfrm>
            <a:off x="990600" y="3733800"/>
            <a:ext cx="5715000" cy="2031325"/>
          </a:xfrm>
          <a:prstGeom prst="rect">
            <a:avLst/>
          </a:prstGeom>
          <a:noFill/>
        </p:spPr>
        <p:txBody>
          <a:bodyPr wrap="square" rtlCol="0">
            <a:spAutoFit/>
          </a:bodyPr>
          <a:lstStyle/>
          <a:p>
            <a:r>
              <a:rPr lang="en-US" dirty="0" smtClean="0"/>
              <a:t>.60902 ± z*(.04231)</a:t>
            </a:r>
          </a:p>
          <a:p>
            <a:endParaRPr lang="en-US" dirty="0" smtClean="0"/>
          </a:p>
          <a:p>
            <a:r>
              <a:rPr lang="en-US" dirty="0" smtClean="0"/>
              <a:t>(0.53609, 0.69195)</a:t>
            </a:r>
          </a:p>
          <a:p>
            <a:endParaRPr lang="en-US" dirty="0" smtClean="0"/>
          </a:p>
          <a:p>
            <a:r>
              <a:rPr lang="en-US" dirty="0" smtClean="0"/>
              <a:t>We are 95% confident that the true proportion of CB South students who buy fries is between 53.6% and 69.2%. </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800" dirty="0" smtClean="0"/>
              <a:t>Transaction Total And Gender</a:t>
            </a:r>
            <a:br>
              <a:rPr lang="en-US" sz="4800" dirty="0" smtClean="0"/>
            </a:br>
            <a:r>
              <a:rPr lang="en-US" sz="4800" dirty="0" smtClean="0"/>
              <a:t>(2-Sample t-test)</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Conditions:</a:t>
            </a:r>
          </a:p>
          <a:p>
            <a:endParaRPr lang="en-US" dirty="0" smtClean="0"/>
          </a:p>
          <a:p>
            <a:pPr lvl="0"/>
            <a:r>
              <a:rPr lang="en-US" dirty="0" smtClean="0"/>
              <a:t> 2 independent </a:t>
            </a:r>
            <a:r>
              <a:rPr lang="en-US" sz="2800" dirty="0" smtClean="0"/>
              <a:t>SRS: </a:t>
            </a:r>
            <a:r>
              <a:rPr lang="en-US" sz="2400" dirty="0" smtClean="0"/>
              <a:t>Female systematic random sample independent of male sample.</a:t>
            </a:r>
          </a:p>
          <a:p>
            <a:pPr lvl="0"/>
            <a:r>
              <a:rPr lang="en-US" dirty="0" smtClean="0"/>
              <a:t>Pop</a:t>
            </a:r>
            <a:r>
              <a:rPr lang="en-US" baseline="-25000" dirty="0" smtClean="0"/>
              <a:t>1</a:t>
            </a:r>
            <a:r>
              <a:rPr lang="en-US" dirty="0" smtClean="0"/>
              <a:t> </a:t>
            </a:r>
            <a:r>
              <a:rPr lang="en-US" u="sng" dirty="0" smtClean="0"/>
              <a:t>&gt;</a:t>
            </a:r>
            <a:r>
              <a:rPr lang="en-US" dirty="0" smtClean="0"/>
              <a:t>10</a:t>
            </a:r>
            <a:r>
              <a:rPr lang="en-US" i="1" dirty="0" smtClean="0"/>
              <a:t>n</a:t>
            </a:r>
            <a:r>
              <a:rPr lang="en-US" baseline="-25000" dirty="0" smtClean="0"/>
              <a:t>1</a:t>
            </a:r>
            <a:r>
              <a:rPr lang="en-US" dirty="0" smtClean="0"/>
              <a:t>:  </a:t>
            </a:r>
            <a:r>
              <a:rPr lang="en-US" sz="2400" dirty="0" smtClean="0"/>
              <a:t>All CB South females that buy lunch</a:t>
            </a:r>
            <a:r>
              <a:rPr lang="en-US" sz="2400" u="sng" dirty="0" smtClean="0"/>
              <a:t> &gt;</a:t>
            </a:r>
            <a:r>
              <a:rPr lang="en-US" sz="2400" dirty="0" smtClean="0"/>
              <a:t>490. </a:t>
            </a:r>
          </a:p>
          <a:p>
            <a:r>
              <a:rPr lang="en-US" dirty="0" smtClean="0"/>
              <a:t>Pop</a:t>
            </a:r>
            <a:r>
              <a:rPr lang="en-US" baseline="-25000" dirty="0" smtClean="0"/>
              <a:t>2</a:t>
            </a:r>
            <a:r>
              <a:rPr lang="en-US" dirty="0" smtClean="0"/>
              <a:t> </a:t>
            </a:r>
            <a:r>
              <a:rPr lang="en-US" u="sng" dirty="0" smtClean="0"/>
              <a:t>&gt;</a:t>
            </a:r>
            <a:r>
              <a:rPr lang="en-US" dirty="0" smtClean="0"/>
              <a:t>10</a:t>
            </a:r>
            <a:r>
              <a:rPr lang="en-US" i="1" dirty="0" smtClean="0"/>
              <a:t>n</a:t>
            </a:r>
            <a:r>
              <a:rPr lang="en-US" baseline="-25000" dirty="0" smtClean="0"/>
              <a:t>2</a:t>
            </a:r>
            <a:r>
              <a:rPr lang="en-US" dirty="0" smtClean="0"/>
              <a:t>: </a:t>
            </a:r>
            <a:r>
              <a:rPr lang="en-US" sz="2400" dirty="0" smtClean="0"/>
              <a:t>All CB South males that buy lunch </a:t>
            </a:r>
            <a:r>
              <a:rPr lang="en-US" sz="2400" u="sng" dirty="0" smtClean="0"/>
              <a:t>&gt;</a:t>
            </a:r>
            <a:r>
              <a:rPr lang="en-US" sz="2400" dirty="0" smtClean="0"/>
              <a:t> 840.</a:t>
            </a:r>
          </a:p>
          <a:p>
            <a:pPr lvl="0"/>
            <a:r>
              <a:rPr lang="en-US" dirty="0" smtClean="0"/>
              <a:t>2 Normal populations </a:t>
            </a:r>
          </a:p>
          <a:p>
            <a:r>
              <a:rPr lang="en-US" dirty="0" smtClean="0"/>
              <a:t>Or n</a:t>
            </a:r>
            <a:r>
              <a:rPr lang="en-US" baseline="-25000" dirty="0" smtClean="0"/>
              <a:t>1</a:t>
            </a:r>
            <a:r>
              <a:rPr lang="en-US" dirty="0" smtClean="0"/>
              <a:t> and n</a:t>
            </a:r>
            <a:r>
              <a:rPr lang="en-US" baseline="-25000" dirty="0" smtClean="0"/>
              <a:t>2</a:t>
            </a:r>
            <a:r>
              <a:rPr lang="en-US" dirty="0" smtClean="0"/>
              <a:t> </a:t>
            </a:r>
            <a:r>
              <a:rPr lang="en-US" u="sng" dirty="0" smtClean="0"/>
              <a:t>&gt;</a:t>
            </a:r>
            <a:r>
              <a:rPr lang="en-US" dirty="0" smtClean="0"/>
              <a:t> 30:  n</a:t>
            </a:r>
            <a:r>
              <a:rPr lang="en-US" baseline="-25000" dirty="0" smtClean="0"/>
              <a:t>1</a:t>
            </a:r>
            <a:r>
              <a:rPr lang="en-US" dirty="0" smtClean="0"/>
              <a:t>=49</a:t>
            </a:r>
            <a:r>
              <a:rPr lang="en-US" u="sng" dirty="0" smtClean="0"/>
              <a:t> &gt;</a:t>
            </a:r>
            <a:r>
              <a:rPr lang="en-US" dirty="0" smtClean="0"/>
              <a:t>30 n</a:t>
            </a:r>
            <a:r>
              <a:rPr lang="en-US" baseline="-25000" dirty="0" smtClean="0"/>
              <a:t>2</a:t>
            </a:r>
            <a:r>
              <a:rPr lang="en-US" dirty="0" smtClean="0"/>
              <a:t> =84</a:t>
            </a:r>
            <a:r>
              <a:rPr lang="en-US" u="sng" dirty="0" smtClean="0"/>
              <a:t> &gt;</a:t>
            </a:r>
            <a:r>
              <a:rPr lang="en-US" dirty="0" smtClean="0"/>
              <a:t>30.</a:t>
            </a:r>
          </a:p>
          <a:p>
            <a:r>
              <a:rPr lang="en-US" dirty="0" smtClean="0"/>
              <a:t>Conditions met for Student’s t distribution 2 sample t test.</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270464"/>
          </a:xfrm>
        </p:spPr>
        <p:txBody>
          <a:bodyPr>
            <a:noAutofit/>
          </a:bodyPr>
          <a:lstStyle/>
          <a:p>
            <a:r>
              <a:rPr lang="en-US" sz="4000" dirty="0" smtClean="0"/>
              <a:t>Transaction Total And Gender</a:t>
            </a:r>
            <a:br>
              <a:rPr lang="en-US" sz="4000" dirty="0" smtClean="0"/>
            </a:br>
            <a:r>
              <a:rPr lang="en-US" sz="4000" dirty="0" smtClean="0"/>
              <a:t>(2-Sample t-test)</a:t>
            </a:r>
            <a:endParaRPr lang="en-US" sz="4000" dirty="0"/>
          </a:p>
        </p:txBody>
      </p:sp>
      <p:graphicFrame>
        <p:nvGraphicFramePr>
          <p:cNvPr id="39939" name="Object 3"/>
          <p:cNvGraphicFramePr>
            <a:graphicFrameLocks noChangeAspect="1"/>
          </p:cNvGraphicFramePr>
          <p:nvPr/>
        </p:nvGraphicFramePr>
        <p:xfrm>
          <a:off x="609600" y="1600200"/>
          <a:ext cx="1968500" cy="1143000"/>
        </p:xfrm>
        <a:graphic>
          <a:graphicData uri="http://schemas.openxmlformats.org/presentationml/2006/ole">
            <p:oleObj spid="_x0000_s39939" name="Equation" r:id="rId3" imgW="787320" imgH="457200" progId="Equation.3">
              <p:embed/>
            </p:oleObj>
          </a:graphicData>
        </a:graphic>
      </p:graphicFrame>
      <p:sp>
        <p:nvSpPr>
          <p:cNvPr id="39943"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9942" name="Picture 6"/>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057400" y="2895600"/>
            <a:ext cx="2362200" cy="1986897"/>
          </a:xfrm>
          <a:prstGeom prst="rect">
            <a:avLst/>
          </a:prstGeom>
          <a:noFill/>
        </p:spPr>
      </p:pic>
      <p:sp>
        <p:nvSpPr>
          <p:cNvPr id="12" name="TextBox 11"/>
          <p:cNvSpPr txBox="1"/>
          <p:nvPr/>
        </p:nvSpPr>
        <p:spPr>
          <a:xfrm>
            <a:off x="5410200" y="3048000"/>
            <a:ext cx="3429000" cy="1477328"/>
          </a:xfrm>
          <a:prstGeom prst="rect">
            <a:avLst/>
          </a:prstGeom>
          <a:noFill/>
        </p:spPr>
        <p:txBody>
          <a:bodyPr wrap="square" rtlCol="0">
            <a:spAutoFit/>
          </a:bodyPr>
          <a:lstStyle/>
          <a:p>
            <a:r>
              <a:rPr lang="en-US" dirty="0" smtClean="0"/>
              <a:t>t= -1.2176</a:t>
            </a:r>
          </a:p>
          <a:p>
            <a:endParaRPr lang="en-US" dirty="0" smtClean="0"/>
          </a:p>
          <a:p>
            <a:r>
              <a:rPr lang="en-US" dirty="0" err="1" smtClean="0"/>
              <a:t>df</a:t>
            </a:r>
            <a:r>
              <a:rPr lang="en-US" dirty="0" smtClean="0"/>
              <a:t>=103.3681</a:t>
            </a:r>
          </a:p>
          <a:p>
            <a:endParaRPr lang="en-US" dirty="0" smtClean="0"/>
          </a:p>
          <a:p>
            <a:r>
              <a:rPr lang="en-US" dirty="0" smtClean="0"/>
              <a:t>P(t&lt;-1.2176)=.1131</a:t>
            </a:r>
            <a:endParaRPr lang="en-US" dirty="0"/>
          </a:p>
        </p:txBody>
      </p:sp>
      <p:sp>
        <p:nvSpPr>
          <p:cNvPr id="13" name="TextBox 12"/>
          <p:cNvSpPr txBox="1"/>
          <p:nvPr/>
        </p:nvSpPr>
        <p:spPr>
          <a:xfrm>
            <a:off x="1447800" y="5181600"/>
            <a:ext cx="6705600" cy="1477328"/>
          </a:xfrm>
          <a:prstGeom prst="rect">
            <a:avLst/>
          </a:prstGeom>
          <a:noFill/>
        </p:spPr>
        <p:txBody>
          <a:bodyPr wrap="square" rtlCol="0">
            <a:spAutoFit/>
          </a:bodyPr>
          <a:lstStyle/>
          <a:p>
            <a:r>
              <a:rPr lang="en-US" dirty="0" smtClean="0"/>
              <a:t>We fail to reject the Ho because our P-value of .1131 is greater than alpha=.05.</a:t>
            </a:r>
          </a:p>
          <a:p>
            <a:r>
              <a:rPr lang="en-US" dirty="0" smtClean="0"/>
              <a:t>We have sufficient evidence to conclude that the average amount females spend on lunch is equal to the average amount males spend on lunch.</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Chi Square Test for Independence</a:t>
            </a:r>
            <a:endParaRPr lang="en-US" sz="4000" dirty="0"/>
          </a:p>
        </p:txBody>
      </p:sp>
      <p:sp>
        <p:nvSpPr>
          <p:cNvPr id="3" name="Content Placeholder 2"/>
          <p:cNvSpPr>
            <a:spLocks noGrp="1"/>
          </p:cNvSpPr>
          <p:nvPr>
            <p:ph idx="1"/>
          </p:nvPr>
        </p:nvSpPr>
        <p:spPr/>
        <p:txBody>
          <a:bodyPr>
            <a:normAutofit fontScale="85000" lnSpcReduction="20000"/>
          </a:bodyPr>
          <a:lstStyle/>
          <a:p>
            <a:pPr>
              <a:buNone/>
            </a:pPr>
            <a:r>
              <a:rPr lang="en-US" dirty="0" smtClean="0"/>
              <a:t>Conditions:</a:t>
            </a:r>
          </a:p>
          <a:p>
            <a:endParaRPr lang="en-US" dirty="0" smtClean="0"/>
          </a:p>
          <a:p>
            <a:pPr>
              <a:buNone/>
            </a:pPr>
            <a:r>
              <a:rPr lang="en-US" dirty="0" smtClean="0"/>
              <a:t>Categorical Data: </a:t>
            </a:r>
          </a:p>
          <a:p>
            <a:pPr>
              <a:buNone/>
            </a:pPr>
            <a:r>
              <a:rPr lang="en-US" sz="2800" dirty="0" smtClean="0"/>
              <a:t>Gender and fruit or </a:t>
            </a:r>
          </a:p>
          <a:p>
            <a:pPr>
              <a:buNone/>
            </a:pPr>
            <a:r>
              <a:rPr lang="en-US" sz="2800" dirty="0" smtClean="0"/>
              <a:t>vegetable selection are </a:t>
            </a:r>
          </a:p>
          <a:p>
            <a:pPr>
              <a:buNone/>
            </a:pPr>
            <a:r>
              <a:rPr lang="en-US" sz="2800" dirty="0" smtClean="0"/>
              <a:t>categorical.</a:t>
            </a:r>
          </a:p>
          <a:p>
            <a:pPr>
              <a:buNone/>
            </a:pPr>
            <a:endParaRPr lang="en-US" dirty="0" smtClean="0"/>
          </a:p>
          <a:p>
            <a:pPr>
              <a:buNone/>
            </a:pPr>
            <a:r>
              <a:rPr lang="en-US" dirty="0" smtClean="0"/>
              <a:t>SRS: </a:t>
            </a:r>
            <a:r>
              <a:rPr lang="en-US" sz="2800" dirty="0" smtClean="0"/>
              <a:t>Assumed to be representative.</a:t>
            </a:r>
          </a:p>
          <a:p>
            <a:pPr>
              <a:buNone/>
            </a:pPr>
            <a:endParaRPr lang="en-US" dirty="0" smtClean="0"/>
          </a:p>
          <a:p>
            <a:pPr>
              <a:buNone/>
            </a:pPr>
            <a:r>
              <a:rPr lang="en-US" dirty="0" smtClean="0"/>
              <a:t>All Expected counts</a:t>
            </a:r>
            <a:r>
              <a:rPr lang="en-US" u="sng" dirty="0" smtClean="0"/>
              <a:t> &gt;</a:t>
            </a:r>
            <a:r>
              <a:rPr lang="en-US" dirty="0" smtClean="0"/>
              <a:t>5</a:t>
            </a:r>
          </a:p>
          <a:p>
            <a:pPr>
              <a:buNone/>
            </a:pPr>
            <a:endParaRPr lang="en-US" dirty="0" smtClean="0"/>
          </a:p>
          <a:p>
            <a:pPr>
              <a:buNone/>
            </a:pPr>
            <a:r>
              <a:rPr lang="en-US" sz="2600" dirty="0" smtClean="0"/>
              <a:t>Conditions met for a Chi-Square </a:t>
            </a:r>
          </a:p>
          <a:p>
            <a:pPr>
              <a:buNone/>
            </a:pPr>
            <a:r>
              <a:rPr lang="en-US" sz="2600" dirty="0" smtClean="0"/>
              <a:t>distribution and a Chi-Square test</a:t>
            </a:r>
          </a:p>
          <a:p>
            <a:pPr>
              <a:buNone/>
            </a:pPr>
            <a:r>
              <a:rPr lang="en-US" sz="2600" dirty="0" smtClean="0"/>
              <a:t> of Independence.</a:t>
            </a:r>
          </a:p>
          <a:p>
            <a:pPr>
              <a:buNone/>
            </a:pPr>
            <a:endParaRPr lang="en-US" dirty="0"/>
          </a:p>
        </p:txBody>
      </p:sp>
      <p:sp>
        <p:nvSpPr>
          <p:cNvPr id="4" name="TextBox 3"/>
          <p:cNvSpPr txBox="1"/>
          <p:nvPr/>
        </p:nvSpPr>
        <p:spPr>
          <a:xfrm>
            <a:off x="5638800" y="4114800"/>
            <a:ext cx="3048000" cy="1569660"/>
          </a:xfrm>
          <a:prstGeom prst="rect">
            <a:avLst/>
          </a:prstGeom>
          <a:noFill/>
        </p:spPr>
        <p:txBody>
          <a:bodyPr wrap="square" rtlCol="0">
            <a:spAutoFit/>
          </a:bodyPr>
          <a:lstStyle/>
          <a:p>
            <a:pPr algn="ctr"/>
            <a:r>
              <a:rPr lang="en-US" sz="2400" dirty="0" smtClean="0"/>
              <a:t>Expected </a:t>
            </a:r>
          </a:p>
          <a:p>
            <a:r>
              <a:rPr lang="en-US" sz="2400" dirty="0" smtClean="0"/>
              <a:t>No            Yes</a:t>
            </a:r>
          </a:p>
          <a:p>
            <a:r>
              <a:rPr lang="en-US" sz="2400" dirty="0" smtClean="0"/>
              <a:t>F 40.526   8.4737        M 69.474    14.526</a:t>
            </a:r>
            <a:endParaRPr lang="en-US" sz="2400" dirty="0"/>
          </a:p>
        </p:txBody>
      </p:sp>
      <p:pic>
        <p:nvPicPr>
          <p:cNvPr id="43012" name="Picture 4"/>
          <p:cNvPicPr>
            <a:picLocks noChangeAspect="1" noChangeArrowheads="1"/>
          </p:cNvPicPr>
          <p:nvPr/>
        </p:nvPicPr>
        <p:blipFill>
          <a:blip r:embed="rId3" cstate="print"/>
          <a:srcRect/>
          <a:stretch>
            <a:fillRect/>
          </a:stretch>
        </p:blipFill>
        <p:spPr bwMode="auto">
          <a:xfrm>
            <a:off x="4876800" y="1600200"/>
            <a:ext cx="3751263" cy="1997075"/>
          </a:xfrm>
          <a:prstGeom prst="rect">
            <a:avLst/>
          </a:prstGeom>
          <a:noFill/>
          <a:ln w="9525">
            <a:noFill/>
            <a:miter lim="800000"/>
            <a:headEnd/>
            <a:tailEnd/>
          </a:ln>
          <a:effectLst/>
        </p:spPr>
      </p:pic>
      <p:sp>
        <p:nvSpPr>
          <p:cNvPr id="6" name="TextBox 5"/>
          <p:cNvSpPr txBox="1"/>
          <p:nvPr/>
        </p:nvSpPr>
        <p:spPr>
          <a:xfrm>
            <a:off x="6096000" y="1219200"/>
            <a:ext cx="1524000" cy="381000"/>
          </a:xfrm>
          <a:prstGeom prst="rect">
            <a:avLst/>
          </a:prstGeom>
          <a:noFill/>
        </p:spPr>
        <p:txBody>
          <a:bodyPr wrap="square" rtlCol="0">
            <a:spAutoFit/>
          </a:bodyPr>
          <a:lstStyle/>
          <a:p>
            <a:r>
              <a:rPr lang="en-US" dirty="0" smtClean="0"/>
              <a:t>Observed</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Chi Square Test for Independence</a:t>
            </a:r>
            <a:endParaRPr lang="en-US" sz="4000" dirty="0"/>
          </a:p>
        </p:txBody>
      </p:sp>
      <p:sp>
        <p:nvSpPr>
          <p:cNvPr id="5" name="TextBox 4"/>
          <p:cNvSpPr txBox="1"/>
          <p:nvPr/>
        </p:nvSpPr>
        <p:spPr>
          <a:xfrm>
            <a:off x="685800" y="4800600"/>
            <a:ext cx="2590800" cy="1477328"/>
          </a:xfrm>
          <a:prstGeom prst="rect">
            <a:avLst/>
          </a:prstGeom>
          <a:noFill/>
        </p:spPr>
        <p:txBody>
          <a:bodyPr wrap="square" rtlCol="0">
            <a:spAutoFit/>
          </a:bodyPr>
          <a:lstStyle/>
          <a:p>
            <a:r>
              <a:rPr lang="en-US" dirty="0" err="1" smtClean="0"/>
              <a:t>df</a:t>
            </a:r>
            <a:r>
              <a:rPr lang="en-US" dirty="0" smtClean="0"/>
              <a:t>=1</a:t>
            </a:r>
          </a:p>
          <a:p>
            <a:endParaRPr lang="en-US" dirty="0" smtClean="0"/>
          </a:p>
          <a:p>
            <a:r>
              <a:rPr lang="en-US" dirty="0" smtClean="0"/>
              <a:t>P( X^2&gt;2.809)=.09372</a:t>
            </a:r>
          </a:p>
          <a:p>
            <a:endParaRPr lang="en-US" dirty="0" smtClean="0"/>
          </a:p>
          <a:p>
            <a:r>
              <a:rPr lang="en-US" dirty="0" smtClean="0"/>
              <a:t>X^2=2.809</a:t>
            </a:r>
            <a:endParaRPr lang="en-US" dirty="0"/>
          </a:p>
        </p:txBody>
      </p:sp>
      <p:sp>
        <p:nvSpPr>
          <p:cNvPr id="6" name="TextBox 5"/>
          <p:cNvSpPr txBox="1"/>
          <p:nvPr/>
        </p:nvSpPr>
        <p:spPr>
          <a:xfrm>
            <a:off x="304800" y="1752600"/>
            <a:ext cx="8839200" cy="830997"/>
          </a:xfrm>
          <a:prstGeom prst="rect">
            <a:avLst/>
          </a:prstGeom>
          <a:noFill/>
        </p:spPr>
        <p:txBody>
          <a:bodyPr wrap="square" rtlCol="0">
            <a:spAutoFit/>
          </a:bodyPr>
          <a:lstStyle/>
          <a:p>
            <a:r>
              <a:rPr lang="en-US" sz="2400" dirty="0" smtClean="0"/>
              <a:t>Ho: Gender and Fruit or vegetable choice are independent. </a:t>
            </a:r>
          </a:p>
          <a:p>
            <a:r>
              <a:rPr lang="en-US" sz="2400" dirty="0" smtClean="0"/>
              <a:t>Ha: Gender and Fruit or vegetable choice are dependent.</a:t>
            </a:r>
            <a:endParaRPr lang="en-US" sz="2400" dirty="0"/>
          </a:p>
        </p:txBody>
      </p:sp>
      <p:pic>
        <p:nvPicPr>
          <p:cNvPr id="41987" name="Picture 3"/>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04800" y="3505200"/>
            <a:ext cx="3337443" cy="923925"/>
          </a:xfrm>
          <a:prstGeom prst="rect">
            <a:avLst/>
          </a:prstGeom>
          <a:noFill/>
        </p:spPr>
      </p:pic>
      <p:sp>
        <p:nvSpPr>
          <p:cNvPr id="9" name="TextBox 8"/>
          <p:cNvSpPr txBox="1"/>
          <p:nvPr/>
        </p:nvSpPr>
        <p:spPr>
          <a:xfrm>
            <a:off x="3657600" y="3581400"/>
            <a:ext cx="5257800" cy="646331"/>
          </a:xfrm>
          <a:prstGeom prst="rect">
            <a:avLst/>
          </a:prstGeom>
          <a:noFill/>
        </p:spPr>
        <p:txBody>
          <a:bodyPr wrap="square" rtlCol="0">
            <a:spAutoFit/>
          </a:bodyPr>
          <a:lstStyle/>
          <a:p>
            <a:r>
              <a:rPr lang="en-US" dirty="0" smtClean="0"/>
              <a:t>=(</a:t>
            </a:r>
            <a:r>
              <a:rPr lang="en-US" u="sng" dirty="0" smtClean="0"/>
              <a:t>37-40.526</a:t>
            </a:r>
            <a:r>
              <a:rPr lang="en-US" dirty="0" smtClean="0"/>
              <a:t>)^2  + (</a:t>
            </a:r>
            <a:r>
              <a:rPr lang="en-US" u="sng" dirty="0" smtClean="0"/>
              <a:t>12-8.4737</a:t>
            </a:r>
            <a:r>
              <a:rPr lang="en-US" dirty="0" smtClean="0"/>
              <a:t>)^2 +…= X^2=2.809</a:t>
            </a:r>
          </a:p>
          <a:p>
            <a:r>
              <a:rPr lang="en-US" dirty="0" smtClean="0"/>
              <a:t>  40.526                      8.4737</a:t>
            </a:r>
            <a:endParaRPr lang="en-US" dirty="0"/>
          </a:p>
        </p:txBody>
      </p:sp>
      <p:sp>
        <p:nvSpPr>
          <p:cNvPr id="10" name="TextBox 9"/>
          <p:cNvSpPr txBox="1"/>
          <p:nvPr/>
        </p:nvSpPr>
        <p:spPr>
          <a:xfrm>
            <a:off x="3657600" y="4800600"/>
            <a:ext cx="5105400" cy="1477328"/>
          </a:xfrm>
          <a:prstGeom prst="rect">
            <a:avLst/>
          </a:prstGeom>
          <a:noFill/>
        </p:spPr>
        <p:txBody>
          <a:bodyPr wrap="square" rtlCol="0">
            <a:spAutoFit/>
          </a:bodyPr>
          <a:lstStyle/>
          <a:p>
            <a:r>
              <a:rPr lang="en-US" dirty="0" smtClean="0"/>
              <a:t>We reject the Ho at the significance level of .1 because our P-value is less than alpha of .1.</a:t>
            </a:r>
          </a:p>
          <a:p>
            <a:r>
              <a:rPr lang="en-US" dirty="0" smtClean="0"/>
              <a:t>Therefore we have sufficient evidence to conclude that gender and fruit or vegetable choice are dependent. </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Conclusions about CB South School Lunch Buyers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The average </a:t>
            </a:r>
            <a:r>
              <a:rPr lang="en-US" dirty="0" smtClean="0"/>
              <a:t>amount </a:t>
            </a:r>
            <a:r>
              <a:rPr lang="en-US" dirty="0" smtClean="0"/>
              <a:t>CB South students spend on lunch is between $2.89 and $3.30.</a:t>
            </a:r>
          </a:p>
          <a:p>
            <a:endParaRPr lang="en-US" dirty="0" smtClean="0"/>
          </a:p>
          <a:p>
            <a:r>
              <a:rPr lang="en-US" dirty="0" smtClean="0"/>
              <a:t>The majority of those who buy lunch also buy fries (53.6%- 69.2%)</a:t>
            </a:r>
          </a:p>
          <a:p>
            <a:endParaRPr lang="en-US" dirty="0" smtClean="0"/>
          </a:p>
          <a:p>
            <a:r>
              <a:rPr lang="en-US" dirty="0" smtClean="0"/>
              <a:t>The average amount spent on lunch by females and males at CB South is the same.</a:t>
            </a:r>
          </a:p>
          <a:p>
            <a:endParaRPr lang="en-US" dirty="0" smtClean="0"/>
          </a:p>
          <a:p>
            <a:r>
              <a:rPr lang="en-US" dirty="0" smtClean="0"/>
              <a:t>CB South females are more health conscious than males in that they are more likely to purchase a fruit or vegetable side with their lunch than males.</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Errors/ Sources of Bias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There are different recorders at each </a:t>
            </a:r>
            <a:r>
              <a:rPr lang="en-US" dirty="0" smtClean="0"/>
              <a:t>lunch.</a:t>
            </a:r>
            <a:endParaRPr lang="en-US" dirty="0" smtClean="0"/>
          </a:p>
          <a:p>
            <a:endParaRPr lang="en-US" dirty="0" smtClean="0"/>
          </a:p>
          <a:p>
            <a:r>
              <a:rPr lang="en-US" dirty="0" smtClean="0"/>
              <a:t> We only collected data for two days, and that there are different options served every day. </a:t>
            </a:r>
          </a:p>
          <a:p>
            <a:endParaRPr lang="en-US" dirty="0" smtClean="0"/>
          </a:p>
          <a:p>
            <a:r>
              <a:rPr lang="en-US" dirty="0" smtClean="0"/>
              <a:t>We also could have differences in agreement regarding what constitutes a fruit (does tomatoes on a salad count, does canned fruit count, does fruit juice count?). </a:t>
            </a:r>
          </a:p>
          <a:p>
            <a:endParaRPr lang="en-US" dirty="0" smtClean="0"/>
          </a:p>
          <a:p>
            <a:r>
              <a:rPr lang="en-US" dirty="0" smtClean="0"/>
              <a:t>Some people may also avoid the line we are recording at because they may be self-conscious about their diet. </a:t>
            </a:r>
          </a:p>
          <a:p>
            <a:endParaRPr lang="en-US" dirty="0" smtClean="0"/>
          </a:p>
          <a:p>
            <a:r>
              <a:rPr lang="en-US" dirty="0" smtClean="0"/>
              <a:t>We found that more males were present in the lunch lines than females. This lack of female data may have affected our results.</a:t>
            </a:r>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Personal Opinions/ Conclusions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 It was interesting to find the percent of teenagers at CB South who buy fries and the average amount of money that CB South students spend on their lunches.</a:t>
            </a:r>
          </a:p>
          <a:p>
            <a:r>
              <a:rPr lang="en-US" dirty="0" smtClean="0"/>
              <a:t>It was difficult for us to collect data because the line was moving fast.</a:t>
            </a:r>
          </a:p>
          <a:p>
            <a:r>
              <a:rPr lang="en-US" dirty="0" smtClean="0"/>
              <a:t>Also, lunches were divided to A, B, C, D which made it harder for us to collect data because we had to recruit a friend from C lunch to record data.</a:t>
            </a:r>
          </a:p>
          <a:p>
            <a:r>
              <a:rPr lang="en-US" dirty="0" smtClean="0"/>
              <a:t>Putting the data to Fathom was a bit </a:t>
            </a:r>
            <a:r>
              <a:rPr lang="en-US" dirty="0" smtClean="0"/>
              <a:t>tedious. </a:t>
            </a:r>
            <a:endParaRPr lang="en-US" dirty="0" smtClean="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Topic</a:t>
            </a:r>
            <a:endParaRPr lang="en-US" dirty="0"/>
          </a:p>
        </p:txBody>
      </p:sp>
      <p:sp>
        <p:nvSpPr>
          <p:cNvPr id="3" name="Content Placeholder 2"/>
          <p:cNvSpPr>
            <a:spLocks noGrp="1"/>
          </p:cNvSpPr>
          <p:nvPr>
            <p:ph idx="1"/>
          </p:nvPr>
        </p:nvSpPr>
        <p:spPr/>
        <p:txBody>
          <a:bodyPr/>
          <a:lstStyle/>
          <a:p>
            <a:r>
              <a:rPr lang="en-US" dirty="0" smtClean="0"/>
              <a:t>We chose to research the meal choices CB South students make.</a:t>
            </a:r>
          </a:p>
          <a:p>
            <a:r>
              <a:rPr lang="en-US" dirty="0" smtClean="0"/>
              <a:t>Are females more health conscience than males?</a:t>
            </a:r>
          </a:p>
          <a:p>
            <a:r>
              <a:rPr lang="en-US" dirty="0" smtClean="0"/>
              <a:t>What is the average amount spent on lunch?</a:t>
            </a:r>
          </a:p>
          <a:p>
            <a:r>
              <a:rPr lang="en-US" dirty="0" smtClean="0"/>
              <a:t>What percent of students buy fries?</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Our School Lunch </a:t>
            </a:r>
          </a:p>
          <a:p>
            <a:pPr lvl="1"/>
            <a:r>
              <a:rPr lang="en-US" dirty="0" smtClean="0"/>
              <a:t>Divided into A,  B, C, D </a:t>
            </a:r>
            <a:r>
              <a:rPr lang="en-US" dirty="0" smtClean="0"/>
              <a:t>lunch.</a:t>
            </a:r>
            <a:endParaRPr lang="en-US" dirty="0" smtClean="0"/>
          </a:p>
          <a:p>
            <a:pPr lvl="1"/>
            <a:r>
              <a:rPr lang="en-US" dirty="0" smtClean="0"/>
              <a:t>Requires student ID numbers to buy </a:t>
            </a:r>
            <a:r>
              <a:rPr lang="en-US" dirty="0" smtClean="0"/>
              <a:t>lunch.</a:t>
            </a:r>
            <a:endParaRPr lang="en-US" dirty="0" smtClean="0"/>
          </a:p>
          <a:p>
            <a:pPr lvl="1"/>
            <a:r>
              <a:rPr lang="en-US" dirty="0" smtClean="0"/>
              <a:t>School lunch </a:t>
            </a:r>
            <a:r>
              <a:rPr lang="en-US" dirty="0" smtClean="0"/>
              <a:t>with </a:t>
            </a:r>
            <a:r>
              <a:rPr lang="en-US" dirty="0" err="1" smtClean="0"/>
              <a:t>Aramark</a:t>
            </a:r>
            <a:r>
              <a:rPr lang="en-US" dirty="0" smtClean="0"/>
              <a:t> started recently</a:t>
            </a:r>
            <a:r>
              <a:rPr lang="en-US" dirty="0" smtClean="0"/>
              <a:t>.</a:t>
            </a:r>
            <a:endParaRPr lang="en-US" dirty="0" smtClean="0"/>
          </a:p>
          <a:p>
            <a:r>
              <a:rPr lang="en-US" dirty="0" err="1" smtClean="0"/>
              <a:t>Aramark</a:t>
            </a:r>
            <a:r>
              <a:rPr lang="en-US" dirty="0" smtClean="0"/>
              <a:t> </a:t>
            </a:r>
          </a:p>
          <a:p>
            <a:pPr lvl="1"/>
            <a:r>
              <a:rPr lang="en-US" dirty="0" smtClean="0"/>
              <a:t>A company that is in charged with providing lunches to Central Bucks South High </a:t>
            </a:r>
            <a:r>
              <a:rPr lang="en-US" dirty="0" smtClean="0"/>
              <a:t>School.</a:t>
            </a:r>
            <a:endParaRPr lang="en-US" dirty="0" smtClean="0"/>
          </a:p>
          <a:p>
            <a:pPr lvl="1"/>
            <a:r>
              <a:rPr lang="en-US" dirty="0" smtClean="0"/>
              <a:t>A leading food industry that provides food services, facilities management, and uniform and career apparel to health care institutions, universities, and school districts. </a:t>
            </a:r>
          </a:p>
          <a:p>
            <a:r>
              <a:rPr lang="en-US" dirty="0" smtClean="0"/>
              <a:t>Teenager Lunches</a:t>
            </a:r>
          </a:p>
          <a:p>
            <a:pPr lvl="1"/>
            <a:r>
              <a:rPr lang="en-US" dirty="0" smtClean="0"/>
              <a:t>About 25 billion pounds of potatoes are consumed by teenagers  every </a:t>
            </a:r>
            <a:r>
              <a:rPr lang="en-US" dirty="0" smtClean="0"/>
              <a:t>year.</a:t>
            </a:r>
            <a:endParaRPr lang="en-US" dirty="0" smtClean="0"/>
          </a:p>
          <a:p>
            <a:pPr lvl="1"/>
            <a:r>
              <a:rPr lang="en-US" dirty="0" smtClean="0"/>
              <a:t>Fruits and healthy vegetables are </a:t>
            </a:r>
            <a:r>
              <a:rPr lang="en-US" dirty="0" smtClean="0"/>
              <a:t>neglected.</a:t>
            </a:r>
            <a:endParaRPr lang="en-US" dirty="0" smtClean="0"/>
          </a:p>
          <a:p>
            <a:pPr lvl="1"/>
            <a:r>
              <a:rPr lang="en-US" dirty="0" smtClean="0"/>
              <a:t>Soft drink </a:t>
            </a:r>
            <a:r>
              <a:rPr lang="en-US" dirty="0" smtClean="0"/>
              <a:t>consumption is </a:t>
            </a:r>
            <a:r>
              <a:rPr lang="en-US" dirty="0" smtClean="0"/>
              <a:t>still </a:t>
            </a:r>
            <a:r>
              <a:rPr lang="en-US" dirty="0" smtClean="0"/>
              <a:t>high.  </a:t>
            </a:r>
            <a:endParaRPr lang="en-US" dirty="0" smtClean="0"/>
          </a:p>
          <a:p>
            <a:pPr lvl="1"/>
            <a:endParaRPr lang="en-US" dirty="0" smtClean="0"/>
          </a:p>
          <a:p>
            <a:pPr lvl="1"/>
            <a:endParaRPr lang="en-US" dirty="0" smtClean="0"/>
          </a:p>
          <a:p>
            <a:pPr lvl="1">
              <a:buNone/>
            </a:pPr>
            <a:r>
              <a:rPr lang="en-US" dirty="0" smtClean="0"/>
              <a:t>  </a:t>
            </a:r>
          </a:p>
          <a:p>
            <a:pPr lvl="1"/>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collection</a:t>
            </a:r>
            <a:endParaRPr lang="en-US" dirty="0"/>
          </a:p>
        </p:txBody>
      </p:sp>
      <p:sp>
        <p:nvSpPr>
          <p:cNvPr id="3" name="Content Placeholder 2"/>
          <p:cNvSpPr>
            <a:spLocks noGrp="1"/>
          </p:cNvSpPr>
          <p:nvPr>
            <p:ph idx="1"/>
          </p:nvPr>
        </p:nvSpPr>
        <p:spPr/>
        <p:txBody>
          <a:bodyPr/>
          <a:lstStyle/>
          <a:p>
            <a:r>
              <a:rPr lang="en-US" dirty="0" smtClean="0"/>
              <a:t>Systematic random sample.</a:t>
            </a:r>
          </a:p>
          <a:p>
            <a:r>
              <a:rPr lang="en-US" dirty="0" smtClean="0"/>
              <a:t>Observed every third person.</a:t>
            </a:r>
          </a:p>
          <a:p>
            <a:r>
              <a:rPr lang="en-US" dirty="0" smtClean="0"/>
              <a:t>After five subjects recorded, moved to a new line.</a:t>
            </a:r>
          </a:p>
          <a:p>
            <a:r>
              <a:rPr lang="en-US" dirty="0" smtClean="0"/>
              <a:t>Repeated this process for all four lunches for two days.</a:t>
            </a:r>
          </a:p>
          <a:p>
            <a:endParaRPr lang="en-US"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Procedure</a:t>
            </a:r>
            <a:endParaRPr lang="en-US" dirty="0"/>
          </a:p>
        </p:txBody>
      </p:sp>
      <p:sp>
        <p:nvSpPr>
          <p:cNvPr id="3" name="Content Placeholder 2"/>
          <p:cNvSpPr>
            <a:spLocks noGrp="1"/>
          </p:cNvSpPr>
          <p:nvPr>
            <p:ph idx="1"/>
          </p:nvPr>
        </p:nvSpPr>
        <p:spPr/>
        <p:txBody>
          <a:bodyPr/>
          <a:lstStyle/>
          <a:p>
            <a:r>
              <a:rPr lang="en-US" dirty="0" smtClean="0"/>
              <a:t>After collecting data we created a histogram, bar chart, and a contingency table using the data.</a:t>
            </a:r>
          </a:p>
          <a:p>
            <a:r>
              <a:rPr lang="en-US" dirty="0" smtClean="0"/>
              <a:t>We then created two intervals and preformed two tests. We used the results to make conclusions about CB South school lunch buyers.</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Exploratory Data Analysis</a:t>
            </a:r>
            <a:endParaRPr lang="en-US" dirty="0"/>
          </a:p>
        </p:txBody>
      </p:sp>
      <p:pic>
        <p:nvPicPr>
          <p:cNvPr id="39938" name="Picture 2"/>
          <p:cNvPicPr>
            <a:picLocks noChangeAspect="1" noChangeArrowheads="1"/>
          </p:cNvPicPr>
          <p:nvPr/>
        </p:nvPicPr>
        <p:blipFill>
          <a:blip r:embed="rId2" cstate="print"/>
          <a:srcRect/>
          <a:stretch>
            <a:fillRect/>
          </a:stretch>
        </p:blipFill>
        <p:spPr bwMode="auto">
          <a:xfrm>
            <a:off x="762000" y="1524000"/>
            <a:ext cx="3657600" cy="2438400"/>
          </a:xfrm>
          <a:prstGeom prst="rect">
            <a:avLst/>
          </a:prstGeom>
          <a:noFill/>
          <a:ln w="9525">
            <a:noFill/>
            <a:miter lim="800000"/>
            <a:headEnd/>
            <a:tailEnd/>
          </a:ln>
          <a:effectLst/>
        </p:spPr>
      </p:pic>
      <p:graphicFrame>
        <p:nvGraphicFramePr>
          <p:cNvPr id="7" name="Group 37"/>
          <p:cNvGraphicFramePr>
            <a:graphicFrameLocks noGrp="1"/>
          </p:cNvGraphicFramePr>
          <p:nvPr/>
        </p:nvGraphicFramePr>
        <p:xfrm>
          <a:off x="4648200" y="1524000"/>
          <a:ext cx="4114800" cy="3200400"/>
        </p:xfrm>
        <a:graphic>
          <a:graphicData uri="http://schemas.openxmlformats.org/drawingml/2006/table">
            <a:tbl>
              <a:tblPr/>
              <a:tblGrid>
                <a:gridCol w="2040111"/>
                <a:gridCol w="2074689"/>
              </a:tblGrid>
              <a:tr h="396240">
                <a:tc>
                  <a:txBody>
                    <a:bodyPr/>
                    <a:lstStyle/>
                    <a:p>
                      <a:pPr marL="0" marR="0" lvl="0" indent="0" algn="l" defTabSz="914400" rtl="0" eaLnBrk="1" fontAlgn="base" latinLnBrk="0" hangingPunct="1">
                        <a:lnSpc>
                          <a:spcPct val="100000"/>
                        </a:lnSpc>
                        <a:spcBef>
                          <a:spcPct val="0"/>
                        </a:spcBef>
                        <a:spcAft>
                          <a:spcPct val="0"/>
                        </a:spcAft>
                        <a:buClr>
                          <a:schemeClr val="hlink"/>
                        </a:buClr>
                        <a:buSzPct val="80000"/>
                        <a:buFontTx/>
                        <a:buNone/>
                        <a:tabLst/>
                      </a:pPr>
                      <a:r>
                        <a:rPr kumimoji="0" lang="en-US" sz="1800" b="1" i="0" u="none" strike="noStrike" cap="none" normalizeH="0" baseline="0" dirty="0" smtClean="0">
                          <a:ln>
                            <a:noFill/>
                          </a:ln>
                          <a:solidFill>
                            <a:srgbClr val="FFFFFF"/>
                          </a:solidFill>
                          <a:effectLst>
                            <a:outerShdw blurRad="38100" dist="38100" dir="2700000" algn="tl">
                              <a:srgbClr val="000000"/>
                            </a:outerShdw>
                          </a:effectLst>
                          <a:latin typeface="Tahoma" pitchFamily="34" charset="0"/>
                          <a:ea typeface="ＭＳ Ｐゴシック" pitchFamily="34" charset="-128"/>
                        </a:rPr>
                        <a:t>Five Number Summary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80000"/>
                        <a:buFontTx/>
                        <a:buNone/>
                        <a:tabLst/>
                      </a:pPr>
                      <a:endParaRPr kumimoji="0" lang="en-US" sz="1800" b="1" i="0" u="none" strike="noStrike" cap="none" normalizeH="0" baseline="0" dirty="0" smtClean="0">
                        <a:ln>
                          <a:noFill/>
                        </a:ln>
                        <a:solidFill>
                          <a:srgbClr val="FFFFFF"/>
                        </a:solidFill>
                        <a:effectLst>
                          <a:outerShdw blurRad="38100" dist="38100" dir="2700000" algn="tl">
                            <a:srgbClr val="000000"/>
                          </a:outerShdw>
                        </a:effectLst>
                        <a:latin typeface="Tahoma" pitchFamily="34" charset="0"/>
                        <a:ea typeface="ＭＳ Ｐゴシック" pitchFamily="34"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226423">
                <a:tc>
                  <a:txBody>
                    <a:bodyPr/>
                    <a:lstStyle/>
                    <a:p>
                      <a:pPr marL="0" marR="0" lvl="0" indent="0" algn="l" defTabSz="914400" rtl="0" eaLnBrk="1" fontAlgn="base" latinLnBrk="0" hangingPunct="1">
                        <a:lnSpc>
                          <a:spcPct val="100000"/>
                        </a:lnSpc>
                        <a:spcBef>
                          <a:spcPct val="0"/>
                        </a:spcBef>
                        <a:spcAft>
                          <a:spcPct val="0"/>
                        </a:spcAft>
                        <a:buClr>
                          <a:schemeClr val="hlink"/>
                        </a:buClr>
                        <a:buSzPct val="80000"/>
                        <a:buFontTx/>
                        <a:buNone/>
                        <a:tabLst/>
                      </a:pPr>
                      <a:r>
                        <a:rPr kumimoji="0" lang="en-US" sz="1800" b="0" i="0" u="none" strike="noStrike" cap="none" normalizeH="0" baseline="0" dirty="0" smtClean="0">
                          <a:ln>
                            <a:noFill/>
                          </a:ln>
                          <a:solidFill>
                            <a:srgbClr val="000000"/>
                          </a:solidFill>
                          <a:effectLst>
                            <a:outerShdw blurRad="38100" dist="38100" dir="2700000" algn="tl">
                              <a:srgbClr val="FFFFFF"/>
                            </a:outerShdw>
                          </a:effectLst>
                          <a:latin typeface="Tahoma" pitchFamily="34" charset="0"/>
                          <a:ea typeface="ＭＳ Ｐゴシック" pitchFamily="34" charset="-128"/>
                        </a:rPr>
                        <a:t>Mean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80000"/>
                        <a:buFontTx/>
                        <a:buNone/>
                        <a:tabLst/>
                      </a:pPr>
                      <a:r>
                        <a:rPr kumimoji="0" lang="en-US" sz="1800" b="0" i="0" u="none" strike="noStrike" cap="none" normalizeH="0" baseline="0" dirty="0" smtClean="0">
                          <a:ln>
                            <a:noFill/>
                          </a:ln>
                          <a:solidFill>
                            <a:srgbClr val="000000"/>
                          </a:solidFill>
                          <a:effectLst>
                            <a:outerShdw blurRad="38100" dist="38100" dir="2700000" algn="tl">
                              <a:srgbClr val="FFFFFF"/>
                            </a:outerShdw>
                          </a:effectLst>
                          <a:latin typeface="Tahoma" pitchFamily="34" charset="0"/>
                          <a:ea typeface="ＭＳ Ｐゴシック" pitchFamily="34" charset="-128"/>
                        </a:rPr>
                        <a:t>$3.09436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26423">
                <a:tc>
                  <a:txBody>
                    <a:bodyPr/>
                    <a:lstStyle/>
                    <a:p>
                      <a:pPr marL="0" marR="0" lvl="0" indent="0" algn="l" defTabSz="914400" rtl="0" eaLnBrk="1" fontAlgn="base" latinLnBrk="0" hangingPunct="1">
                        <a:lnSpc>
                          <a:spcPct val="100000"/>
                        </a:lnSpc>
                        <a:spcBef>
                          <a:spcPct val="0"/>
                        </a:spcBef>
                        <a:spcAft>
                          <a:spcPct val="0"/>
                        </a:spcAft>
                        <a:buClr>
                          <a:schemeClr val="hlink"/>
                        </a:buClr>
                        <a:buSzPct val="80000"/>
                        <a:buFontTx/>
                        <a:buNone/>
                        <a:tabLst/>
                      </a:pPr>
                      <a:r>
                        <a:rPr kumimoji="0" lang="en-US" sz="1800" b="0" i="0" u="none" strike="noStrike" cap="none" normalizeH="0" baseline="0" smtClean="0">
                          <a:ln>
                            <a:noFill/>
                          </a:ln>
                          <a:solidFill>
                            <a:srgbClr val="000000"/>
                          </a:solidFill>
                          <a:effectLst>
                            <a:outerShdw blurRad="38100" dist="38100" dir="2700000" algn="tl">
                              <a:srgbClr val="FFFFFF"/>
                            </a:outerShdw>
                          </a:effectLst>
                          <a:latin typeface="Tahoma" pitchFamily="34" charset="0"/>
                          <a:ea typeface="ＭＳ Ｐゴシック" pitchFamily="34" charset="-128"/>
                        </a:rPr>
                        <a:t>Minimum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80000"/>
                        <a:buFontTx/>
                        <a:buNone/>
                        <a:tabLst/>
                      </a:pPr>
                      <a:r>
                        <a:rPr kumimoji="0" lang="en-US" sz="1800" b="0" i="0" u="none" strike="noStrike" cap="none" normalizeH="0" baseline="0" dirty="0" smtClean="0">
                          <a:ln>
                            <a:noFill/>
                          </a:ln>
                          <a:solidFill>
                            <a:srgbClr val="000000"/>
                          </a:solidFill>
                          <a:effectLst>
                            <a:outerShdw blurRad="38100" dist="38100" dir="2700000" algn="tl">
                              <a:srgbClr val="FFFFFF"/>
                            </a:outerShdw>
                          </a:effectLst>
                          <a:latin typeface="Tahoma" pitchFamily="34" charset="0"/>
                          <a:ea typeface="ＭＳ Ｐゴシック" pitchFamily="34" charset="-128"/>
                        </a:rPr>
                        <a:t>$0.00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26423">
                <a:tc>
                  <a:txBody>
                    <a:bodyPr/>
                    <a:lstStyle/>
                    <a:p>
                      <a:pPr marL="0" marR="0" lvl="0" indent="0" algn="l" defTabSz="914400" rtl="0" eaLnBrk="1" fontAlgn="base" latinLnBrk="0" hangingPunct="1">
                        <a:lnSpc>
                          <a:spcPct val="100000"/>
                        </a:lnSpc>
                        <a:spcBef>
                          <a:spcPct val="0"/>
                        </a:spcBef>
                        <a:spcAft>
                          <a:spcPct val="0"/>
                        </a:spcAft>
                        <a:buClr>
                          <a:schemeClr val="hlink"/>
                        </a:buClr>
                        <a:buSzPct val="80000"/>
                        <a:buFontTx/>
                        <a:buNone/>
                        <a:tabLst/>
                      </a:pPr>
                      <a:r>
                        <a:rPr kumimoji="0" lang="en-US" sz="1800" b="0" i="0" u="none" strike="noStrike" cap="none" normalizeH="0" baseline="0" dirty="0" smtClean="0">
                          <a:ln>
                            <a:noFill/>
                          </a:ln>
                          <a:solidFill>
                            <a:srgbClr val="000000"/>
                          </a:solidFill>
                          <a:effectLst>
                            <a:outerShdw blurRad="38100" dist="38100" dir="2700000" algn="tl">
                              <a:srgbClr val="FFFFFF"/>
                            </a:outerShdw>
                          </a:effectLst>
                          <a:latin typeface="Tahoma" pitchFamily="34" charset="0"/>
                          <a:ea typeface="ＭＳ Ｐゴシック" pitchFamily="34" charset="-128"/>
                        </a:rPr>
                        <a:t>Q1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80000"/>
                        <a:buFontTx/>
                        <a:buNone/>
                        <a:tabLst/>
                      </a:pPr>
                      <a:r>
                        <a:rPr kumimoji="0" lang="en-US" sz="1800" b="0" i="0" u="none" strike="noStrike" cap="none" normalizeH="0" baseline="0" dirty="0" smtClean="0">
                          <a:ln>
                            <a:noFill/>
                          </a:ln>
                          <a:solidFill>
                            <a:srgbClr val="000000"/>
                          </a:solidFill>
                          <a:effectLst>
                            <a:outerShdw blurRad="38100" dist="38100" dir="2700000" algn="tl">
                              <a:srgbClr val="FFFFFF"/>
                            </a:outerShdw>
                          </a:effectLst>
                          <a:latin typeface="Tahoma" pitchFamily="34" charset="0"/>
                          <a:ea typeface="ＭＳ Ｐゴシック" pitchFamily="34" charset="-128"/>
                        </a:rPr>
                        <a:t>$2.50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26423">
                <a:tc>
                  <a:txBody>
                    <a:bodyPr/>
                    <a:lstStyle/>
                    <a:p>
                      <a:pPr marL="0" marR="0" lvl="0" indent="0" algn="l" defTabSz="914400" rtl="0" eaLnBrk="1" fontAlgn="base" latinLnBrk="0" hangingPunct="1">
                        <a:lnSpc>
                          <a:spcPct val="100000"/>
                        </a:lnSpc>
                        <a:spcBef>
                          <a:spcPct val="0"/>
                        </a:spcBef>
                        <a:spcAft>
                          <a:spcPct val="0"/>
                        </a:spcAft>
                        <a:buClr>
                          <a:schemeClr val="hlink"/>
                        </a:buClr>
                        <a:buSzPct val="80000"/>
                        <a:buFontTx/>
                        <a:buNone/>
                        <a:tabLst/>
                      </a:pPr>
                      <a:r>
                        <a:rPr kumimoji="0" lang="en-US" sz="1800" b="0" i="0" u="none" strike="noStrike" cap="none" normalizeH="0" baseline="0" dirty="0" smtClean="0">
                          <a:ln>
                            <a:noFill/>
                          </a:ln>
                          <a:solidFill>
                            <a:srgbClr val="000000"/>
                          </a:solidFill>
                          <a:effectLst>
                            <a:outerShdw blurRad="38100" dist="38100" dir="2700000" algn="tl">
                              <a:srgbClr val="FFFFFF"/>
                            </a:outerShdw>
                          </a:effectLst>
                          <a:latin typeface="Tahoma" pitchFamily="34" charset="0"/>
                          <a:ea typeface="ＭＳ Ｐゴシック" pitchFamily="34" charset="-128"/>
                        </a:rPr>
                        <a:t>Median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80000"/>
                        <a:buFontTx/>
                        <a:buNone/>
                        <a:tabLst/>
                      </a:pPr>
                      <a:r>
                        <a:rPr kumimoji="0" lang="en-US" sz="1800" b="0" i="0" u="none" strike="noStrike" cap="none" normalizeH="0" baseline="0" dirty="0" smtClean="0">
                          <a:ln>
                            <a:noFill/>
                          </a:ln>
                          <a:solidFill>
                            <a:srgbClr val="000000"/>
                          </a:solidFill>
                          <a:effectLst>
                            <a:outerShdw blurRad="38100" dist="38100" dir="2700000" algn="tl">
                              <a:srgbClr val="FFFFFF"/>
                            </a:outerShdw>
                          </a:effectLst>
                          <a:latin typeface="Tahoma" pitchFamily="34" charset="0"/>
                          <a:ea typeface="ＭＳ Ｐゴシック" pitchFamily="34" charset="-128"/>
                        </a:rPr>
                        <a:t>$3.00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26423">
                <a:tc>
                  <a:txBody>
                    <a:bodyPr/>
                    <a:lstStyle/>
                    <a:p>
                      <a:pPr marL="0" marR="0" lvl="0" indent="0" algn="l" defTabSz="914400" rtl="0" eaLnBrk="1" fontAlgn="base" latinLnBrk="0" hangingPunct="1">
                        <a:lnSpc>
                          <a:spcPct val="100000"/>
                        </a:lnSpc>
                        <a:spcBef>
                          <a:spcPct val="0"/>
                        </a:spcBef>
                        <a:spcAft>
                          <a:spcPct val="0"/>
                        </a:spcAft>
                        <a:buClr>
                          <a:schemeClr val="hlink"/>
                        </a:buClr>
                        <a:buSzPct val="80000"/>
                        <a:buFontTx/>
                        <a:buNone/>
                        <a:tabLst/>
                      </a:pPr>
                      <a:r>
                        <a:rPr kumimoji="0" lang="en-US" sz="1800" b="0" i="0" u="none" strike="noStrike" cap="none" normalizeH="0" baseline="0" smtClean="0">
                          <a:ln>
                            <a:noFill/>
                          </a:ln>
                          <a:solidFill>
                            <a:srgbClr val="000000"/>
                          </a:solidFill>
                          <a:effectLst>
                            <a:outerShdw blurRad="38100" dist="38100" dir="2700000" algn="tl">
                              <a:srgbClr val="FFFFFF"/>
                            </a:outerShdw>
                          </a:effectLst>
                          <a:latin typeface="Tahoma" pitchFamily="34" charset="0"/>
                          <a:ea typeface="ＭＳ Ｐゴシック" pitchFamily="34" charset="-128"/>
                        </a:rPr>
                        <a:t>Q3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80000"/>
                        <a:buFontTx/>
                        <a:buNone/>
                        <a:tabLst/>
                      </a:pPr>
                      <a:r>
                        <a:rPr kumimoji="0" lang="en-US" sz="1800" b="0" i="0" u="none" strike="noStrike" cap="none" normalizeH="0" baseline="0" dirty="0" smtClean="0">
                          <a:ln>
                            <a:noFill/>
                          </a:ln>
                          <a:solidFill>
                            <a:srgbClr val="000000"/>
                          </a:solidFill>
                          <a:effectLst>
                            <a:outerShdw blurRad="38100" dist="38100" dir="2700000" algn="tl">
                              <a:srgbClr val="FFFFFF"/>
                            </a:outerShdw>
                          </a:effectLst>
                          <a:latin typeface="Tahoma" pitchFamily="34" charset="0"/>
                          <a:ea typeface="ＭＳ Ｐゴシック" pitchFamily="34" charset="-128"/>
                        </a:rPr>
                        <a:t>$3.75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26423">
                <a:tc>
                  <a:txBody>
                    <a:bodyPr/>
                    <a:lstStyle/>
                    <a:p>
                      <a:pPr marL="0" marR="0" lvl="0" indent="0" algn="l" defTabSz="914400" rtl="0" eaLnBrk="1" fontAlgn="base" latinLnBrk="0" hangingPunct="1">
                        <a:lnSpc>
                          <a:spcPct val="100000"/>
                        </a:lnSpc>
                        <a:spcBef>
                          <a:spcPct val="0"/>
                        </a:spcBef>
                        <a:spcAft>
                          <a:spcPct val="0"/>
                        </a:spcAft>
                        <a:buClr>
                          <a:schemeClr val="hlink"/>
                        </a:buClr>
                        <a:buSzPct val="80000"/>
                        <a:buFontTx/>
                        <a:buNone/>
                        <a:tabLst/>
                      </a:pPr>
                      <a:r>
                        <a:rPr kumimoji="0" lang="en-US" sz="1800" b="0" i="0" u="none" strike="noStrike" cap="none" normalizeH="0" baseline="0" smtClean="0">
                          <a:ln>
                            <a:noFill/>
                          </a:ln>
                          <a:solidFill>
                            <a:srgbClr val="000000"/>
                          </a:solidFill>
                          <a:effectLst>
                            <a:outerShdw blurRad="38100" dist="38100" dir="2700000" algn="tl">
                              <a:srgbClr val="FFFFFF"/>
                            </a:outerShdw>
                          </a:effectLst>
                          <a:latin typeface="Tahoma" pitchFamily="34" charset="0"/>
                          <a:ea typeface="ＭＳ Ｐゴシック" pitchFamily="34" charset="-128"/>
                        </a:rPr>
                        <a:t>Max</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80000"/>
                        <a:buFontTx/>
                        <a:buNone/>
                        <a:tabLst/>
                      </a:pPr>
                      <a:r>
                        <a:rPr kumimoji="0" lang="en-US" sz="1800" b="0" i="0" u="none" strike="noStrike" cap="none" normalizeH="0" baseline="0" dirty="0" smtClean="0">
                          <a:ln>
                            <a:noFill/>
                          </a:ln>
                          <a:solidFill>
                            <a:srgbClr val="000000"/>
                          </a:solidFill>
                          <a:effectLst>
                            <a:outerShdw blurRad="38100" dist="38100" dir="2700000" algn="tl">
                              <a:srgbClr val="FFFFFF"/>
                            </a:outerShdw>
                          </a:effectLst>
                          <a:latin typeface="Tahoma" pitchFamily="34" charset="0"/>
                          <a:ea typeface="ＭＳ Ｐゴシック" pitchFamily="34" charset="-128"/>
                        </a:rPr>
                        <a:t>$7.00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26423">
                <a:tc>
                  <a:txBody>
                    <a:bodyPr/>
                    <a:lstStyle/>
                    <a:p>
                      <a:pPr marL="0" marR="0" lvl="0" indent="0" algn="l" defTabSz="914400" rtl="0" eaLnBrk="1" fontAlgn="base" latinLnBrk="0" hangingPunct="1">
                        <a:lnSpc>
                          <a:spcPct val="100000"/>
                        </a:lnSpc>
                        <a:spcBef>
                          <a:spcPct val="0"/>
                        </a:spcBef>
                        <a:spcAft>
                          <a:spcPct val="0"/>
                        </a:spcAft>
                        <a:buClr>
                          <a:schemeClr val="hlink"/>
                        </a:buClr>
                        <a:buSzPct val="80000"/>
                        <a:buFontTx/>
                        <a:buNone/>
                        <a:tabLst/>
                      </a:pPr>
                      <a:r>
                        <a:rPr kumimoji="0" lang="en-US" sz="1800" b="0" i="0" u="none" strike="noStrike" cap="none" normalizeH="0" baseline="0" dirty="0" smtClean="0">
                          <a:ln>
                            <a:noFill/>
                          </a:ln>
                          <a:solidFill>
                            <a:srgbClr val="000000"/>
                          </a:solidFill>
                          <a:effectLst>
                            <a:outerShdw blurRad="38100" dist="38100" dir="2700000" algn="tl">
                              <a:srgbClr val="FFFFFF"/>
                            </a:outerShdw>
                          </a:effectLst>
                          <a:latin typeface="Tahoma" pitchFamily="34" charset="0"/>
                          <a:ea typeface="ＭＳ Ｐゴシック" pitchFamily="34" charset="-128"/>
                        </a:rPr>
                        <a:t>Standard dev.</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80000"/>
                        <a:buFontTx/>
                        <a:buNone/>
                        <a:tabLst/>
                      </a:pPr>
                      <a:r>
                        <a:rPr kumimoji="0" lang="en-US" sz="1800" b="0" i="0" u="none" strike="noStrike" cap="none" normalizeH="0" baseline="0" dirty="0" smtClean="0">
                          <a:ln>
                            <a:noFill/>
                          </a:ln>
                          <a:solidFill>
                            <a:srgbClr val="000000"/>
                          </a:solidFill>
                          <a:effectLst>
                            <a:outerShdw blurRad="38100" dist="38100" dir="2700000" algn="tl">
                              <a:srgbClr val="FFFFFF"/>
                            </a:outerShdw>
                          </a:effectLst>
                          <a:latin typeface="Tahoma" pitchFamily="34" charset="0"/>
                          <a:ea typeface="ＭＳ Ｐゴシック" pitchFamily="34" charset="-128"/>
                        </a:rPr>
                        <a:t>$1.19743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13" name="TextBox 12"/>
          <p:cNvSpPr txBox="1"/>
          <p:nvPr/>
        </p:nvSpPr>
        <p:spPr>
          <a:xfrm>
            <a:off x="152400" y="4876800"/>
            <a:ext cx="8763000" cy="1077218"/>
          </a:xfrm>
          <a:prstGeom prst="rect">
            <a:avLst/>
          </a:prstGeom>
          <a:noFill/>
        </p:spPr>
        <p:txBody>
          <a:bodyPr wrap="square" rtlCol="0">
            <a:spAutoFit/>
          </a:bodyPr>
          <a:lstStyle/>
          <a:p>
            <a:r>
              <a:rPr lang="en-US" sz="1600" dirty="0" smtClean="0"/>
              <a:t>The histogram is unimodal and roughly symmetric. The histogram is centered at about $3.00; the mean and median are very similar. The standard deviation is $1.19743 and the IQR is $1.25, so it has wide spread. In fact, there are a couple outliers on either side, as seen above in the </a:t>
            </a:r>
            <a:r>
              <a:rPr lang="en-US" sz="1600" dirty="0" err="1" smtClean="0"/>
              <a:t>boxplot</a:t>
            </a:r>
            <a:r>
              <a:rPr lang="en-US" sz="1600" dirty="0" smtClean="0"/>
              <a:t>.</a:t>
            </a:r>
            <a:endParaRPr lang="en-US" sz="1600" dirty="0"/>
          </a:p>
        </p:txBody>
      </p:sp>
      <p:sp>
        <p:nvSpPr>
          <p:cNvPr id="14" name="TextBox 13"/>
          <p:cNvSpPr txBox="1"/>
          <p:nvPr/>
        </p:nvSpPr>
        <p:spPr>
          <a:xfrm>
            <a:off x="152400" y="5867400"/>
            <a:ext cx="8686800" cy="830997"/>
          </a:xfrm>
          <a:prstGeom prst="rect">
            <a:avLst/>
          </a:prstGeom>
          <a:noFill/>
        </p:spPr>
        <p:txBody>
          <a:bodyPr wrap="square" rtlCol="0">
            <a:spAutoFit/>
          </a:bodyPr>
          <a:lstStyle/>
          <a:p>
            <a:r>
              <a:rPr lang="en-US" sz="1600" dirty="0" smtClean="0"/>
              <a:t>Conclusion:  The distribution of transactions can be approximated by a normal model centered at $3.09. Considering that a meal deal costs $2.50, the majority of people have transactions that exceed the price of a basic meal deal.</a:t>
            </a:r>
            <a:endParaRPr lang="en-US" sz="1600" dirty="0"/>
          </a:p>
        </p:txBody>
      </p:sp>
      <p:pic>
        <p:nvPicPr>
          <p:cNvPr id="39941" name="Picture 5"/>
          <p:cNvPicPr>
            <a:picLocks noChangeAspect="1" noChangeArrowheads="1"/>
          </p:cNvPicPr>
          <p:nvPr/>
        </p:nvPicPr>
        <p:blipFill>
          <a:blip r:embed="rId3" cstate="print"/>
          <a:srcRect/>
          <a:stretch>
            <a:fillRect/>
          </a:stretch>
        </p:blipFill>
        <p:spPr bwMode="auto">
          <a:xfrm>
            <a:off x="762000" y="3962400"/>
            <a:ext cx="3657600" cy="95091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Exploratory Analysis</a:t>
            </a:r>
            <a:endParaRPr lang="en-US" dirty="0"/>
          </a:p>
        </p:txBody>
      </p:sp>
      <p:sp>
        <p:nvSpPr>
          <p:cNvPr id="3" name="Content Placeholder 2"/>
          <p:cNvSpPr>
            <a:spLocks noGrp="1"/>
          </p:cNvSpPr>
          <p:nvPr>
            <p:ph idx="1"/>
          </p:nvPr>
        </p:nvSpPr>
        <p:spPr>
          <a:xfrm>
            <a:off x="4572000" y="1646237"/>
            <a:ext cx="4114800" cy="3230563"/>
          </a:xfrm>
        </p:spPr>
        <p:txBody>
          <a:bodyPr>
            <a:normAutofit fontScale="70000" lnSpcReduction="20000"/>
          </a:bodyPr>
          <a:lstStyle/>
          <a:p>
            <a:r>
              <a:rPr lang="en-US" dirty="0" smtClean="0"/>
              <a:t>Milk is the most popular for both genders with 19 for females and 38 for males</a:t>
            </a:r>
          </a:p>
          <a:p>
            <a:r>
              <a:rPr lang="en-US" dirty="0" smtClean="0"/>
              <a:t>No females bought both juice and milk</a:t>
            </a:r>
          </a:p>
          <a:p>
            <a:r>
              <a:rPr lang="en-US" dirty="0" smtClean="0"/>
              <a:t> About one-fifth of the transactions involve no drink</a:t>
            </a:r>
          </a:p>
          <a:p>
            <a:r>
              <a:rPr lang="en-US" dirty="0" smtClean="0"/>
              <a:t>45% of males bought milk, while 39% of females sampled bought milk </a:t>
            </a:r>
          </a:p>
          <a:p>
            <a:endParaRPr lang="en-US" dirty="0" smtClean="0"/>
          </a:p>
          <a:p>
            <a:pPr>
              <a:buNone/>
            </a:pPr>
            <a:endParaRPr lang="en-US" dirty="0"/>
          </a:p>
        </p:txBody>
      </p:sp>
      <p:pic>
        <p:nvPicPr>
          <p:cNvPr id="40963" name="Picture 3"/>
          <p:cNvPicPr>
            <a:picLocks noChangeAspect="1" noChangeArrowheads="1"/>
          </p:cNvPicPr>
          <p:nvPr/>
        </p:nvPicPr>
        <p:blipFill>
          <a:blip r:embed="rId2" cstate="print"/>
          <a:srcRect/>
          <a:stretch>
            <a:fillRect/>
          </a:stretch>
        </p:blipFill>
        <p:spPr bwMode="auto">
          <a:xfrm>
            <a:off x="609600" y="1600200"/>
            <a:ext cx="3714750" cy="3033713"/>
          </a:xfrm>
          <a:prstGeom prst="rect">
            <a:avLst/>
          </a:prstGeom>
          <a:noFill/>
          <a:ln w="9525">
            <a:noFill/>
            <a:miter lim="800000"/>
            <a:headEnd/>
            <a:tailEnd/>
          </a:ln>
          <a:effectLst/>
        </p:spPr>
      </p:pic>
      <p:sp>
        <p:nvSpPr>
          <p:cNvPr id="7" name="TextBox 6"/>
          <p:cNvSpPr txBox="1"/>
          <p:nvPr/>
        </p:nvSpPr>
        <p:spPr>
          <a:xfrm>
            <a:off x="685800" y="5040868"/>
            <a:ext cx="7848600" cy="1477328"/>
          </a:xfrm>
          <a:prstGeom prst="rect">
            <a:avLst/>
          </a:prstGeom>
          <a:noFill/>
        </p:spPr>
        <p:txBody>
          <a:bodyPr wrap="square" rtlCol="0">
            <a:spAutoFit/>
          </a:bodyPr>
          <a:lstStyle/>
          <a:p>
            <a:r>
              <a:rPr lang="en-US" dirty="0" smtClean="0"/>
              <a:t>Conclusion: Milk is the most popular overall and about 45% of males and 39% of females bought milk. Also, no females bought juice and milk. It seems that both genders prefer buying milk and not juice. This may because milk is covered under the meal deal and juice is not – it is counted as a side. </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Exploratory Data Analysis</a:t>
            </a:r>
            <a:endParaRPr lang="en-US" dirty="0"/>
          </a:p>
        </p:txBody>
      </p:sp>
      <p:pic>
        <p:nvPicPr>
          <p:cNvPr id="41986" name="Picture 2"/>
          <p:cNvPicPr>
            <a:picLocks noGrp="1" noChangeAspect="1" noChangeArrowheads="1"/>
          </p:cNvPicPr>
          <p:nvPr>
            <p:ph idx="1"/>
          </p:nvPr>
        </p:nvPicPr>
        <p:blipFill>
          <a:blip r:embed="rId2" cstate="print"/>
          <a:srcRect/>
          <a:stretch>
            <a:fillRect/>
          </a:stretch>
        </p:blipFill>
        <p:spPr bwMode="auto">
          <a:xfrm>
            <a:off x="533400" y="1600200"/>
            <a:ext cx="8077200" cy="1890810"/>
          </a:xfrm>
          <a:prstGeom prst="rect">
            <a:avLst/>
          </a:prstGeom>
          <a:noFill/>
          <a:ln w="9525">
            <a:noFill/>
            <a:miter lim="800000"/>
            <a:headEnd/>
            <a:tailEnd/>
          </a:ln>
          <a:effectLst/>
        </p:spPr>
      </p:pic>
      <p:sp>
        <p:nvSpPr>
          <p:cNvPr id="5" name="TextBox 4"/>
          <p:cNvSpPr txBox="1"/>
          <p:nvPr/>
        </p:nvSpPr>
        <p:spPr>
          <a:xfrm>
            <a:off x="533400" y="3581400"/>
            <a:ext cx="8458200" cy="2031325"/>
          </a:xfrm>
          <a:prstGeom prst="rect">
            <a:avLst/>
          </a:prstGeom>
          <a:noFill/>
        </p:spPr>
        <p:txBody>
          <a:bodyPr wrap="square" rtlCol="0">
            <a:spAutoFit/>
          </a:bodyPr>
          <a:lstStyle/>
          <a:p>
            <a:r>
              <a:rPr lang="en-US" dirty="0" smtClean="0"/>
              <a:t>Fries: 61% of purchases included fries</a:t>
            </a:r>
          </a:p>
          <a:p>
            <a:r>
              <a:rPr lang="en-US" dirty="0" smtClean="0"/>
              <a:t>Beverage: 43% of transactions were milk</a:t>
            </a:r>
          </a:p>
          <a:p>
            <a:r>
              <a:rPr lang="en-US" dirty="0" smtClean="0"/>
              <a:t>Vegetable or fruit: 17% </a:t>
            </a:r>
          </a:p>
          <a:p>
            <a:r>
              <a:rPr lang="en-US" dirty="0" smtClean="0"/>
              <a:t>Meal deal: 58 % of transactions qualified as meal deals</a:t>
            </a:r>
          </a:p>
          <a:p>
            <a:r>
              <a:rPr lang="en-US" dirty="0" smtClean="0"/>
              <a:t>Sample: 63% of subjects were male</a:t>
            </a:r>
          </a:p>
          <a:p>
            <a:r>
              <a:rPr lang="en-US" dirty="0" smtClean="0"/>
              <a:t>The majority of males bought fries while the majority of females did not</a:t>
            </a:r>
          </a:p>
          <a:p>
            <a:r>
              <a:rPr lang="en-US" dirty="0" smtClean="0"/>
              <a:t>The majority of males bought meals deals while the majority of females did not </a:t>
            </a:r>
            <a:endParaRPr lang="en-US" dirty="0"/>
          </a:p>
        </p:txBody>
      </p:sp>
      <p:sp>
        <p:nvSpPr>
          <p:cNvPr id="6" name="TextBox 5"/>
          <p:cNvSpPr txBox="1"/>
          <p:nvPr/>
        </p:nvSpPr>
        <p:spPr>
          <a:xfrm>
            <a:off x="533400" y="5657671"/>
            <a:ext cx="7010400" cy="1200329"/>
          </a:xfrm>
          <a:prstGeom prst="rect">
            <a:avLst/>
          </a:prstGeom>
          <a:noFill/>
        </p:spPr>
        <p:txBody>
          <a:bodyPr wrap="square" rtlCol="0">
            <a:spAutoFit/>
          </a:bodyPr>
          <a:lstStyle/>
          <a:p>
            <a:r>
              <a:rPr lang="en-US" dirty="0" smtClean="0"/>
              <a:t>Conclusion: The majority of our subjects were male and most subjects bought fries and no fruit or vegetable. The majority of males bought either fries or meal deals while the majority of females did not.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Confidence Interval of Average Transaction Total  </a:t>
            </a:r>
            <a:endParaRPr lang="en-US" dirty="0"/>
          </a:p>
        </p:txBody>
      </p:sp>
      <p:sp>
        <p:nvSpPr>
          <p:cNvPr id="3" name="Content Placeholder 2"/>
          <p:cNvSpPr>
            <a:spLocks noGrp="1"/>
          </p:cNvSpPr>
          <p:nvPr>
            <p:ph idx="1"/>
          </p:nvPr>
        </p:nvSpPr>
        <p:spPr/>
        <p:txBody>
          <a:bodyPr>
            <a:normAutofit lnSpcReduction="10000"/>
          </a:bodyPr>
          <a:lstStyle/>
          <a:p>
            <a:r>
              <a:rPr lang="en-US" sz="2400" dirty="0" smtClean="0"/>
              <a:t>Conditions: </a:t>
            </a:r>
          </a:p>
          <a:p>
            <a:endParaRPr lang="en-US" sz="2400" dirty="0" smtClean="0"/>
          </a:p>
          <a:p>
            <a:r>
              <a:rPr lang="en-US" sz="2400" dirty="0" smtClean="0"/>
              <a:t>SRS:  Systematic random sample assumed to be representative.</a:t>
            </a:r>
          </a:p>
          <a:p>
            <a:endParaRPr lang="en-US" sz="2400" dirty="0" smtClean="0"/>
          </a:p>
          <a:p>
            <a:r>
              <a:rPr lang="en-US" sz="2400" dirty="0" smtClean="0"/>
              <a:t>Population ≥ 10n:  All students that buy lunch </a:t>
            </a:r>
            <a:r>
              <a:rPr lang="en-US" sz="2400" dirty="0" smtClean="0"/>
              <a:t>at CB South are </a:t>
            </a:r>
            <a:r>
              <a:rPr lang="en-US" sz="2400" dirty="0" smtClean="0"/>
              <a:t>≥ 1,330</a:t>
            </a:r>
          </a:p>
          <a:p>
            <a:endParaRPr lang="en-US" sz="2400" dirty="0" smtClean="0"/>
          </a:p>
          <a:p>
            <a:r>
              <a:rPr lang="en-US" sz="2400" dirty="0" smtClean="0"/>
              <a:t>Normal population:  n=133   n ≥ 30</a:t>
            </a:r>
          </a:p>
          <a:p>
            <a:pPr>
              <a:buNone/>
            </a:pPr>
            <a:r>
              <a:rPr lang="en-US" sz="2400" dirty="0" smtClean="0"/>
              <a:t>         or n ≥ 30</a:t>
            </a:r>
          </a:p>
          <a:p>
            <a:pPr>
              <a:buNone/>
            </a:pPr>
            <a:endParaRPr lang="en-US" sz="2400" dirty="0" smtClean="0"/>
          </a:p>
          <a:p>
            <a:pPr>
              <a:buNone/>
            </a:pPr>
            <a:r>
              <a:rPr lang="en-US" sz="2400" dirty="0" smtClean="0"/>
              <a:t>Conditions met for Student’s t-distribution 1-sample t interval.</a:t>
            </a:r>
          </a:p>
          <a:p>
            <a:pPr>
              <a:buNone/>
            </a:pPr>
            <a:endParaRPr lang="en-US" dirty="0" smtClean="0"/>
          </a:p>
          <a:p>
            <a:pPr>
              <a:buNone/>
            </a:pPr>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536</TotalTime>
  <Words>1293</Words>
  <Application>Microsoft Office PowerPoint</Application>
  <PresentationFormat>On-screen Show (4:3)</PresentationFormat>
  <Paragraphs>175</Paragraphs>
  <Slides>19</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19</vt:i4>
      </vt:variant>
    </vt:vector>
  </HeadingPairs>
  <TitlesOfParts>
    <vt:vector size="21" baseType="lpstr">
      <vt:lpstr>Foundry</vt:lpstr>
      <vt:lpstr>Equation</vt:lpstr>
      <vt:lpstr>School Lunch Choices</vt:lpstr>
      <vt:lpstr>The Topic</vt:lpstr>
      <vt:lpstr>Background</vt:lpstr>
      <vt:lpstr>Data collection</vt:lpstr>
      <vt:lpstr>Procedure</vt:lpstr>
      <vt:lpstr>Exploratory Data Analysis</vt:lpstr>
      <vt:lpstr>Exploratory Analysis</vt:lpstr>
      <vt:lpstr>Exploratory Data Analysis</vt:lpstr>
      <vt:lpstr>Confidence Interval of Average Transaction Total  </vt:lpstr>
      <vt:lpstr>Confidence Interval of Average Transaction Total </vt:lpstr>
      <vt:lpstr>Interval of Proportion of Students Who Buy Fries</vt:lpstr>
      <vt:lpstr>Interval of Proportion of Students Who Buy Fries</vt:lpstr>
      <vt:lpstr>Transaction Total And Gender (2-Sample t-test)</vt:lpstr>
      <vt:lpstr>Transaction Total And Gender (2-Sample t-test)</vt:lpstr>
      <vt:lpstr>Chi Square Test for Independence</vt:lpstr>
      <vt:lpstr>Chi Square Test for Independence</vt:lpstr>
      <vt:lpstr>Conclusions about CB South School Lunch Buyers</vt:lpstr>
      <vt:lpstr>Errors/ Sources of Bias</vt:lpstr>
      <vt:lpstr>Personal Opinions/ Conclusions</vt:lpstr>
    </vt:vector>
  </TitlesOfParts>
  <Company>Central Bucks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School Lunch Choices</dc:title>
  <dc:creator>knight.k867</dc:creator>
  <cp:lastModifiedBy>knight.k867</cp:lastModifiedBy>
  <cp:revision>45</cp:revision>
  <dcterms:created xsi:type="dcterms:W3CDTF">2011-06-01T17:49:28Z</dcterms:created>
  <dcterms:modified xsi:type="dcterms:W3CDTF">2011-06-07T15:43:28Z</dcterms:modified>
</cp:coreProperties>
</file>